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7.xml"/><Relationship Id="rId22" Type="http://schemas.openxmlformats.org/officeDocument/2006/relationships/font" Target="fonts/Corbel-italic.fntdata"/><Relationship Id="rId10" Type="http://schemas.openxmlformats.org/officeDocument/2006/relationships/slide" Target="slides/slide6.xml"/><Relationship Id="rId21" Type="http://schemas.openxmlformats.org/officeDocument/2006/relationships/font" Target="fonts/Corbel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07424" cy="68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" y="428"/>
            <a:ext cx="9106287" cy="685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" y="428"/>
            <a:ext cx="9106287" cy="685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" y="428"/>
            <a:ext cx="9106287" cy="68502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idx="1" type="subTitle"/>
          </p:nvPr>
        </p:nvSpPr>
        <p:spPr>
          <a:xfrm>
            <a:off x="2492734" y="5094577"/>
            <a:ext cx="6194066" cy="925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Font typeface="Corbel"/>
              <a:buNone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0"/>
              </a:spcBef>
              <a:buFont typeface="Corbel"/>
              <a:buNone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0"/>
              </a:spcBef>
              <a:buFont typeface="Corbel"/>
              <a:buNone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0"/>
              </a:spcBef>
              <a:buFont typeface="Corbel"/>
              <a:buNone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0"/>
              </a:spcBef>
              <a:buFont typeface="Corbel"/>
              <a:buNone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0"/>
              </a:spcBef>
              <a:buFont typeface="Arial"/>
              <a:buNone/>
              <a:defRPr b="0" i="0" sz="2000" u="none" cap="none" strike="noStrike"/>
            </a:lvl6pPr>
            <a:lvl7pPr indent="0" lvl="6" marL="2743200" marR="0" rtl="0" algn="ctr">
              <a:spcBef>
                <a:spcPts val="0"/>
              </a:spcBef>
              <a:buFont typeface="Arial"/>
              <a:buNone/>
              <a:defRPr b="0" i="0" sz="2000" u="none" cap="none" strike="noStrike"/>
            </a:lvl7pPr>
            <a:lvl8pPr indent="0" lvl="7" marL="3200400" marR="0" rtl="0" algn="ctr">
              <a:spcBef>
                <a:spcPts val="0"/>
              </a:spcBef>
              <a:buFont typeface="Arial"/>
              <a:buNone/>
              <a:defRPr b="0" i="0" sz="2000" u="none" cap="none" strike="noStrike"/>
            </a:lvl8pPr>
            <a:lvl9pPr indent="0" lvl="8" marL="3657600" marR="0" rtl="0" algn="ctr">
              <a:spcBef>
                <a:spcPts val="0"/>
              </a:spcBef>
              <a:buFont typeface="Arial"/>
              <a:buNone/>
              <a:defRPr b="0" i="0" sz="2000" u="none" cap="none" strike="noStrike"/>
            </a:lvl9pPr>
          </a:lstStyle>
          <a:p/>
        </p:txBody>
      </p:sp>
      <p:sp>
        <p:nvSpPr>
          <p:cNvPr id="24" name="Shape 24"/>
          <p:cNvSpPr txBox="1"/>
          <p:nvPr>
            <p:ph type="ctrTitle"/>
          </p:nvPr>
        </p:nvSpPr>
        <p:spPr>
          <a:xfrm>
            <a:off x="1108986" y="3606800"/>
            <a:ext cx="757781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University of Edinburgh and MyEd logos" id="28" name="Shape 28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99592" y="116633"/>
            <a:ext cx="7128792" cy="11033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2-Column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899592" y="116633"/>
            <a:ext cx="7848872" cy="11033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300"/>
              </a:spcAft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spcAft>
                <a:spcPts val="300"/>
              </a:spcAft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99592" y="44624"/>
            <a:ext cx="777686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2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99592" y="44624"/>
            <a:ext cx="777686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CECE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1" y="428"/>
            <a:ext cx="9106287" cy="685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" y="428"/>
            <a:ext cx="9106287" cy="6850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orbel"/>
              <a:buNone/>
              <a:defRPr b="0" i="0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800" u="none" cap="none" strike="noStrike">
                <a:latin typeface="Corbel"/>
                <a:ea typeface="Corbel"/>
                <a:cs typeface="Corbel"/>
                <a:sym typeface="Corbel"/>
              </a:defRPr>
            </a:lvl1pPr>
            <a:lvl2pPr indent="-133350" lvl="1" marL="742950" marR="0" rtl="0" algn="l">
              <a:spcBef>
                <a:spcPts val="0"/>
              </a:spcBef>
              <a:buSzPct val="100000"/>
              <a:buFont typeface="Corbel"/>
              <a:buChar char="–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2pPr>
            <a:lvl3pPr indent="-76200" lvl="2" marL="1143000" marR="0" rtl="0" algn="l">
              <a:spcBef>
                <a:spcPts val="0"/>
              </a:spcBef>
              <a:buSzPct val="100000"/>
              <a:buFont typeface="Corbel"/>
              <a:buChar char="•"/>
              <a:defRPr b="0" i="0" sz="2400" u="none" cap="none" strike="noStrike">
                <a:latin typeface="Corbel"/>
                <a:ea typeface="Corbel"/>
                <a:cs typeface="Corbel"/>
                <a:sym typeface="Corbel"/>
              </a:defRPr>
            </a:lvl3pPr>
            <a:lvl4pPr indent="-101600" lvl="3" marL="1600200" marR="0" rtl="0" algn="l">
              <a:spcBef>
                <a:spcPts val="0"/>
              </a:spcBef>
              <a:buSzPct val="100000"/>
              <a:buFont typeface="Corbel"/>
              <a:buChar char="–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4pPr>
            <a:lvl5pPr indent="-101600" lvl="4" marL="2057400" marR="0" rtl="0" algn="l">
              <a:spcBef>
                <a:spcPts val="0"/>
              </a:spcBef>
              <a:buSzPct val="100000"/>
              <a:buFont typeface="Corbel"/>
              <a:buChar char="»"/>
              <a:defRPr b="0" i="0" sz="2000" u="none" cap="none" strike="noStrike">
                <a:latin typeface="Corbel"/>
                <a:ea typeface="Corbel"/>
                <a:cs typeface="Corbel"/>
                <a:sym typeface="Corbel"/>
              </a:defRPr>
            </a:lvl5pPr>
            <a:lvl6pPr indent="-101600" lvl="5" marL="25146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6pPr>
            <a:lvl7pPr indent="-101600" lvl="6" marL="29718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7pPr>
            <a:lvl8pPr indent="-101600" lvl="7" marL="34290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8pPr>
            <a:lvl9pPr indent="-101600" lvl="8" marL="3886200" marR="0" rtl="0" algn="l">
              <a:spcBef>
                <a:spcPts val="0"/>
              </a:spcBef>
              <a:buSzPct val="100000"/>
              <a:buFont typeface="Arial"/>
              <a:buChar char="•"/>
              <a:defRPr b="0" i="0" sz="2000" u="none" cap="none" strike="noStrike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15888"/>
            <a:ext cx="704715" cy="10808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lus.google.com/communities/103577237113072846685" TargetMode="External"/><Relationship Id="rId4" Type="http://schemas.openxmlformats.org/officeDocument/2006/relationships/hyperlink" Target="https://edu.google.com/" TargetMode="External"/><Relationship Id="rId5" Type="http://schemas.openxmlformats.org/officeDocument/2006/relationships/hyperlink" Target="https://connect.glowscotland.org.uk/2017/04/24/glow-announcement-online-productivity-suite-contracts-awarded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www.google.co.uk/chrome/education/" TargetMode="External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plus.google.com/11279716163705847360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larosoftware.com/claroread-chrome" TargetMode="External"/><Relationship Id="rId4" Type="http://schemas.openxmlformats.org/officeDocument/2006/relationships/hyperlink" Target="https://www.texthelp.com/en-gb/products/read-write/premium-features/" TargetMode="External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subTitle"/>
          </p:nvPr>
        </p:nvSpPr>
        <p:spPr>
          <a:xfrm>
            <a:off x="755650" y="4149725"/>
            <a:ext cx="7924800" cy="225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Corbel"/>
              <a:buNone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Paul Nisbet</a:t>
            </a:r>
            <a:r>
              <a:rPr lang="en-GB"/>
              <a:t>, Robert Stewart, Craig Mill, Shirley Lawson &amp; Allan Wilson</a:t>
            </a:r>
          </a:p>
          <a:p>
            <a:pPr indent="0" lvl="0" marL="0" marR="0" rtl="0" algn="r">
              <a:spcBef>
                <a:spcPts val="0"/>
              </a:spcBef>
              <a:buSzPct val="25000"/>
              <a:buFont typeface="Corbel"/>
              <a:buNone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CALL Scotland, The University of Edinburgh</a:t>
            </a:r>
          </a:p>
        </p:txBody>
      </p:sp>
      <p:sp>
        <p:nvSpPr>
          <p:cNvPr id="70" name="Shape 70"/>
          <p:cNvSpPr txBox="1"/>
          <p:nvPr>
            <p:ph type="ctrTitle"/>
          </p:nvPr>
        </p:nvSpPr>
        <p:spPr>
          <a:xfrm>
            <a:off x="684213" y="1700213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Chromebooks in SQA Examinations</a:t>
            </a:r>
            <a:b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for candidates who use Assessment Arrangements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Print over the network; 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Printers can be added via Google Admin using ‘Native Chrome OS Printing’.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909942" y="217866"/>
            <a:ext cx="7776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Printing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Chromebooks are low cost, and easier to manage than Windows laptops. 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Assistive software is relatively immature compared to Windows.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Accessibility options are limited especially compared to iPads.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No Scottish voices.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Anyone interested in collaborating with CALL?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Find out more: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Google Education Group (GEG) Scotland</a:t>
            </a: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Google for Education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G Suite via Glow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4402832" cy="521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rPr b="0" i="0" lang="en-GB" sz="2200" u="none" cap="none" strike="noStrike">
                <a:latin typeface="Corbel"/>
                <a:ea typeface="Corbel"/>
                <a:cs typeface="Corbel"/>
                <a:sym typeface="Corbel"/>
              </a:rPr>
              <a:t>“Chromebooks are a new type of computer designed to help you get things done faster and easier. They run Chrome OS, a </a:t>
            </a:r>
            <a:r>
              <a:rPr b="1" i="0" lang="en-GB" sz="2200" u="none" cap="none" strike="noStrike">
                <a:latin typeface="Corbel"/>
                <a:ea typeface="Corbel"/>
                <a:cs typeface="Corbel"/>
                <a:sym typeface="Corbel"/>
              </a:rPr>
              <a:t>operating system</a:t>
            </a:r>
            <a:r>
              <a:rPr b="0" i="0" lang="en-GB" sz="2200" u="none" cap="none" strike="noStrike">
                <a:latin typeface="Corbel"/>
                <a:ea typeface="Corbel"/>
                <a:cs typeface="Corbel"/>
                <a:sym typeface="Corbel"/>
              </a:rPr>
              <a:t> that has multiple layers of security, built-in cloud storage, and the most popular Google products for education built-in.”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2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rPr b="0" i="0" lang="en-GB" sz="2200" u="none" cap="none" strike="noStrike">
                <a:latin typeface="Corbel"/>
                <a:ea typeface="Corbel"/>
                <a:cs typeface="Corbel"/>
                <a:sym typeface="Corbel"/>
              </a:rPr>
              <a:t>“Chromebooks update themselves automatically, for free, so you always get the latest software and security updates. You'll never need to purchase or install upgrades manually.”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22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22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22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22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Chromebooks</a:t>
            </a:r>
          </a:p>
        </p:txBody>
      </p:sp>
      <p:pic>
        <p:nvPicPr>
          <p:cNvPr descr="https://www.google.co.uk/intl/en/chrome/assets/common/images/devices/ss-cb-angle-open.jpg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8543" y="1683888"/>
            <a:ext cx="2730877" cy="17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327666" y="5588871"/>
            <a:ext cx="3662923" cy="622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rbel"/>
              <a:buNone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~ £200</a:t>
            </a:r>
          </a:p>
        </p:txBody>
      </p:sp>
      <p:sp>
        <p:nvSpPr>
          <p:cNvPr id="79" name="Shape 79"/>
          <p:cNvSpPr/>
          <p:nvPr/>
        </p:nvSpPr>
        <p:spPr>
          <a:xfrm>
            <a:off x="3959405" y="6328544"/>
            <a:ext cx="51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https://www.google.co.uk/chrome/education/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https://www.google.co.uk/intl/en/chrome/assets/common/images/devices/chromebook-family-education-promo.jpg" id="80" name="Shape 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4048" y="3756755"/>
            <a:ext cx="3914516" cy="17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327980" y="1412776"/>
            <a:ext cx="8219256" cy="3096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buSzPct val="100000"/>
              <a:buFont typeface="Corbel"/>
              <a:buAutoNum type="arabicPeriod"/>
            </a:pPr>
            <a:r>
              <a:rPr lang="en-GB"/>
              <a:t>Device management and s</a:t>
            </a: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ecurity</a:t>
            </a: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buSzPct val="100000"/>
              <a:buFont typeface="Corbel"/>
              <a:buAutoNum type="arabicPeriod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Loading Digital Question Papers to the device</a:t>
            </a: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buSzPct val="100000"/>
              <a:buFont typeface="Corbel"/>
              <a:buAutoNum type="arabicPeriod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Reading &amp; accessing papers</a:t>
            </a: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buSzPct val="100000"/>
              <a:buFont typeface="Corbel"/>
              <a:buAutoNum type="arabicPeriod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Typing answers / Digital Answer Booklets</a:t>
            </a:r>
          </a:p>
          <a:p>
            <a:pPr indent="-514350" lvl="0" marL="514350" marR="0" rtl="0" algn="l">
              <a:lnSpc>
                <a:spcPct val="120000"/>
              </a:lnSpc>
              <a:spcBef>
                <a:spcPts val="0"/>
              </a:spcBef>
              <a:buSzPct val="100000"/>
              <a:buFont typeface="Corbel"/>
              <a:buAutoNum type="arabicPeriod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Printing</a:t>
            </a:r>
          </a:p>
          <a:p>
            <a:pPr indent="-514350" lvl="0" marL="51435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Chromebooks in examinations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4149080"/>
            <a:ext cx="4456311" cy="250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5071604" y="4156841"/>
            <a:ext cx="378436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“BHS Chromebook rollout continues. S3 got them Monday. Completing SNSA yesterday and today. Really positive feedback from pupils/staff/parents. Administering SNSAs very straightforward...”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Ally Mills, Brechin High School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Chromebooks need a</a:t>
            </a:r>
            <a:r>
              <a:rPr lang="en-GB"/>
              <a:t> robust</a:t>
            </a: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 internet connection.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Schools must set up a domain.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Chromebooks need a Google G Suite account.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Set up each Chromebook with an ‘exam’ Google G Suite account.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Use the G Suite Admin Console to: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/>
              <a:t>restrict access to internet using a blacklist (with exceptions such as Google Drive, Google Docs and the PDF reader);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/>
              <a:t>install the necessary apps and extensions;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/>
              <a:t>configure the ‘pinned’ apps;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/>
              <a:t>block all other apps and extensions;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/>
              <a:t>oconfigure the ‘pinned’ apps.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4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4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en-GB"/>
              <a:t>Device management and </a:t>
            </a:r>
            <a:r>
              <a:rPr b="0" i="0" lang="en-GB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Security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 sz="3000"/>
              <a:t>Google admin requires</a:t>
            </a:r>
            <a:r>
              <a:rPr b="0" i="0" lang="en-GB" sz="3000" u="none" cap="none" strike="noStrike">
                <a:latin typeface="Corbel"/>
                <a:ea typeface="Corbel"/>
                <a:cs typeface="Corbel"/>
                <a:sym typeface="Corbel"/>
              </a:rPr>
              <a:t>:</a:t>
            </a:r>
          </a:p>
          <a:p>
            <a:pPr indent="-2984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 sz="2600"/>
              <a:t>A domain name to register the account against;</a:t>
            </a:r>
          </a:p>
          <a:p>
            <a:pPr indent="-2984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 sz="2600"/>
              <a:t>Emails (using the registered domain) for each of the ‘exam’ accounts;</a:t>
            </a:r>
          </a:p>
          <a:p>
            <a:pPr indent="-2984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lang="en-GB" sz="2600"/>
              <a:t>A licence (paid for) for each device.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4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4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899592" y="188641"/>
            <a:ext cx="7776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en-GB"/>
              <a:t>Device management and Security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225" y="4290900"/>
            <a:ext cx="3675101" cy="22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Open the CD or download the paper.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Copy the paper into the Google Drive folder for each ‘exam’ account.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Candidates log on to the Chromebook and the ‘Google Drive icon is sitting on their ‘shelf’ (bottom toolbar)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lang="en-GB"/>
              <a:t>They open the paper and then choose their preferred app/extension.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Loading Digital Papers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218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Question-only PDFs – many apps available.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Question and answer papers: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Kami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Xodo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None/>
            </a:pPr>
            <a:r>
              <a:t/>
            </a:r>
            <a:endParaRPr b="0" i="0" sz="28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Reading and accessing papers</a:t>
            </a:r>
          </a:p>
        </p:txBody>
      </p:sp>
      <p:pic>
        <p:nvPicPr>
          <p:cNvPr descr="https://lh4.googleusercontent.com/nm73tx_SC2AntgYsvVZww3LVT9bo5eY95Y4y_3fe1UGrIkktSE69hviN5h-Lb45VZBK9o6PwE4IziCvZFCazaWbAVqWbWn_Sb3moaFEZgx-q-aQ26FVBW12SZO2a6KxzlnShpz_M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84" y="4169295"/>
            <a:ext cx="4664430" cy="263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nLbfLObrrsPx4uuVa3rnUotVQ7lyKyZM9Oq7Y7K9a7ZtqVAMfdDKPgP0o4pESLJcbr_j_wT79PL6ByVCxeMAHHQNKScirfj3QqaCY1xazfOI5d83gAs2ziBg9Hi6e9GSD-WzCn6x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5110" y="3284984"/>
            <a:ext cx="4585563" cy="258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8229600" cy="10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SzPct val="99166"/>
              <a:buFont typeface="Corbel"/>
              <a:buChar char="•"/>
            </a:pPr>
            <a:r>
              <a:rPr b="0" i="0" lang="en-GB" sz="238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ClaroRead Chrome Extension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SzPct val="99166"/>
              <a:buFont typeface="Corbel"/>
              <a:buChar char="•"/>
            </a:pPr>
            <a:r>
              <a:rPr b="0" i="0" lang="en-GB" sz="238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Read&amp;Write for Google Chrome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SzPct val="99166"/>
              <a:buFont typeface="Corbel"/>
              <a:buChar char="•"/>
            </a:pPr>
            <a:r>
              <a:rPr b="0" i="0" lang="en-GB" sz="2380" u="none" cap="none" strike="noStrike">
                <a:latin typeface="Corbel"/>
                <a:ea typeface="Corbel"/>
                <a:cs typeface="Corbel"/>
                <a:sym typeface="Corbel"/>
              </a:rPr>
              <a:t>No Scottish voices (yet)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SzPct val="99166"/>
              <a:buFont typeface="Corbel"/>
              <a:buNone/>
            </a:pPr>
            <a:r>
              <a:t/>
            </a:r>
            <a:endParaRPr b="0" i="0" sz="238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Text readers</a:t>
            </a:r>
          </a:p>
        </p:txBody>
      </p:sp>
      <p:pic>
        <p:nvPicPr>
          <p:cNvPr descr="https://lh4.googleusercontent.com/1HAsVTLVn404GsSwk13FWgySJecr5HM30GPbPCJoVuHuql87owF4sW7xi2jVXtpovHYqvCxcRPS3Y6gYcCS9NxO2YWl5e_RWSucZlbYkydS2KY9baq54gnZUkgVO_fwYpZHUwNkl"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2996952"/>
            <a:ext cx="6613800" cy="37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00200"/>
            <a:ext cx="3970784" cy="51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Google Docs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Google Voice Typing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Spellchecker</a:t>
            </a:r>
          </a:p>
          <a:p>
            <a:pPr indent="-285750" lvl="1" marL="742950" marR="0" rtl="0" algn="l">
              <a:spcBef>
                <a:spcPts val="0"/>
              </a:spcBef>
              <a:buSzPct val="100000"/>
              <a:buFont typeface="Corbel"/>
              <a:buChar char="–"/>
            </a:pPr>
            <a:r>
              <a:rPr b="0" i="0" lang="en-GB" sz="2400" u="none" cap="none" strike="noStrike">
                <a:latin typeface="Corbel"/>
                <a:ea typeface="Corbel"/>
                <a:cs typeface="Corbel"/>
                <a:sym typeface="Corbel"/>
              </a:rPr>
              <a:t>Literacy support tools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Word Online</a:t>
            </a:r>
          </a:p>
          <a:p>
            <a:pPr indent="-342900" lvl="0" marL="342900" marR="0" rtl="0" algn="l">
              <a:spcBef>
                <a:spcPts val="0"/>
              </a:spcBef>
              <a:buSzPct val="100000"/>
              <a:buFont typeface="Corbel"/>
              <a:buChar char="•"/>
            </a:pPr>
            <a:r>
              <a:rPr b="0" i="0" lang="en-GB" sz="2800" u="none" cap="none" strike="noStrike">
                <a:latin typeface="Corbel"/>
                <a:ea typeface="Corbel"/>
                <a:cs typeface="Corbel"/>
                <a:sym typeface="Corbel"/>
              </a:rPr>
              <a:t>SQA DABs are not accessible</a:t>
            </a: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899592" y="188641"/>
            <a:ext cx="7776864" cy="103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b="0" i="0" lang="en-GB" sz="324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Typing answers / Digital Answer Booklets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1483568"/>
            <a:ext cx="3891189" cy="524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QP 2014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